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9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1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51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7077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02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54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64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24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69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6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6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7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0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8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8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03FEC9-D503-4288-B9E3-A05E491077A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421FC01-76D4-4EFF-A7D9-6C59FAFF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5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540041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NG" b="1" dirty="0"/>
              <a:t>Rape and Domestic Violence Against Women in Nigeria</a:t>
            </a:r>
            <a:r>
              <a:rPr lang="en-GB" b="1" dirty="0"/>
              <a:t>: </a:t>
            </a:r>
            <a:r>
              <a:rPr lang="en-GB" b="1" i="1" cap="none" dirty="0"/>
              <a:t>silence</a:t>
            </a: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948044"/>
              </p:ext>
            </p:extLst>
          </p:nvPr>
        </p:nvGraphicFramePr>
        <p:xfrm>
          <a:off x="9336504" y="6188263"/>
          <a:ext cx="2855495" cy="6697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855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661">
                <a:tc>
                  <a:txBody>
                    <a:bodyPr/>
                    <a:lstStyle/>
                    <a:p>
                      <a:pPr marL="69850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spc="-10" dirty="0">
                        <a:effectLst/>
                      </a:endParaRPr>
                    </a:p>
                    <a:p>
                      <a:pPr marL="69850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</a:rPr>
                        <a:t>Name: Nkoyo Lynn Majebi</a:t>
                      </a:r>
                      <a:endParaRPr lang="en-US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43">
                <a:tc>
                  <a:txBody>
                    <a:bodyPr/>
                    <a:lstStyle/>
                    <a:p>
                      <a:pPr marL="69850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spc="-1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443">
                <a:tc>
                  <a:txBody>
                    <a:bodyPr/>
                    <a:lstStyle/>
                    <a:p>
                      <a:pPr marL="69850" marR="0">
                        <a:lnSpc>
                          <a:spcPts val="12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420BF01-4268-C755-9577-8745E3C61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909" y="1357162"/>
            <a:ext cx="8075595" cy="55008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835DA3-FAB1-383A-BFC5-A3E4B1FFD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13" y="2454442"/>
            <a:ext cx="5178391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4020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</a:rPr>
              <a:t>Overview</a:t>
            </a:r>
            <a:r>
              <a:rPr lang="en-US" sz="4800" b="1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1722" y="1337912"/>
            <a:ext cx="5739689" cy="552008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NG" sz="2200" b="1" cap="none" dirty="0"/>
              <a:t>Definition</a:t>
            </a:r>
            <a:r>
              <a:rPr lang="en-NG" sz="2200" cap="none" dirty="0"/>
              <a:t>:</a:t>
            </a:r>
          </a:p>
          <a:p>
            <a:pPr lvl="1"/>
            <a:r>
              <a:rPr lang="en-NG" sz="2200" b="1" cap="none" dirty="0"/>
              <a:t>Rape</a:t>
            </a:r>
            <a:r>
              <a:rPr lang="en-NG" sz="2200" cap="none" dirty="0"/>
              <a:t>: unlawful sexual intercourse without consent, often involving force or threats.</a:t>
            </a:r>
            <a:endParaRPr lang="en-GB" sz="2200" cap="none" dirty="0"/>
          </a:p>
          <a:p>
            <a:pPr marL="457200" lvl="1" indent="0">
              <a:buNone/>
            </a:pPr>
            <a:endParaRPr lang="en-NG" sz="2200" cap="none" dirty="0"/>
          </a:p>
          <a:p>
            <a:pPr lvl="1"/>
            <a:r>
              <a:rPr lang="en-NG" sz="2200" b="1" cap="none" dirty="0"/>
              <a:t>Domestic violence</a:t>
            </a:r>
            <a:r>
              <a:rPr lang="en-NG" sz="2200" cap="none" dirty="0"/>
              <a:t>: physical, emotional, sexual, or psychological abuse within intimate relationships.</a:t>
            </a:r>
            <a:endParaRPr lang="en-GB" sz="2200" cap="none" dirty="0"/>
          </a:p>
          <a:p>
            <a:pPr marL="457200" lvl="1" indent="0">
              <a:buNone/>
            </a:pPr>
            <a:endParaRPr lang="en-NG" sz="2200" cap="none" dirty="0"/>
          </a:p>
          <a:p>
            <a:pPr lvl="0"/>
            <a:r>
              <a:rPr lang="en-NG" sz="2200" b="1" cap="none" dirty="0"/>
              <a:t>Focus</a:t>
            </a:r>
            <a:r>
              <a:rPr lang="en-NG" sz="2200" cap="none" dirty="0"/>
              <a:t>: </a:t>
            </a:r>
            <a:endParaRPr lang="en-GB" sz="2200" cap="none" dirty="0"/>
          </a:p>
          <a:p>
            <a:pPr marL="0" lvl="0" indent="0">
              <a:buNone/>
            </a:pPr>
            <a:r>
              <a:rPr lang="en-NG" sz="2200" cap="none" dirty="0"/>
              <a:t>The widespread issue of rape and domestic violence against women in </a:t>
            </a:r>
            <a:r>
              <a:rPr lang="en-NG" sz="2200" cap="none" dirty="0" err="1"/>
              <a:t>nigeria</a:t>
            </a:r>
            <a:r>
              <a:rPr lang="en-NG" sz="2200" cap="none" dirty="0"/>
              <a:t>, its causes, effects, and measures to combat it.</a:t>
            </a:r>
            <a:endParaRPr lang="en-GB" sz="2200" cap="none" dirty="0"/>
          </a:p>
          <a:p>
            <a:pPr marL="0" lvl="0" indent="0">
              <a:buNone/>
            </a:pPr>
            <a:endParaRPr lang="en-GB" cap="none" dirty="0"/>
          </a:p>
          <a:p>
            <a:pPr marL="0" indent="0">
              <a:buNone/>
            </a:pPr>
            <a:r>
              <a:rPr lang="en-NG" sz="1600" i="1" cap="none" dirty="0" err="1"/>
              <a:t>Igbolekwu</a:t>
            </a:r>
            <a:r>
              <a:rPr lang="en-NG" sz="1600" i="1" cap="none" dirty="0"/>
              <a:t>, c. O., </a:t>
            </a:r>
            <a:r>
              <a:rPr lang="en-NG" sz="1600" i="1" cap="none" dirty="0" err="1"/>
              <a:t>Arusukwu</a:t>
            </a:r>
            <a:r>
              <a:rPr lang="en-NG" sz="1600" i="1" cap="none" dirty="0"/>
              <a:t>, O., Nwogu, J. N., </a:t>
            </a:r>
            <a:r>
              <a:rPr lang="en-NG" sz="1600" i="1" cap="none" dirty="0" err="1"/>
              <a:t>Rasak</a:t>
            </a:r>
            <a:r>
              <a:rPr lang="en-NG" sz="1600" i="1" cap="none" dirty="0"/>
              <a:t>, B., </a:t>
            </a:r>
            <a:r>
              <a:rPr lang="en-NG" sz="1600" i="1" cap="none" dirty="0" err="1"/>
              <a:t>Asamu</a:t>
            </a:r>
            <a:r>
              <a:rPr lang="en-NG" sz="1600" i="1" cap="none" dirty="0"/>
              <a:t>, F., &amp; </a:t>
            </a:r>
            <a:r>
              <a:rPr lang="en-NG" sz="1600" i="1" cap="none" dirty="0" err="1"/>
              <a:t>Osueke</a:t>
            </a:r>
            <a:r>
              <a:rPr lang="en-NG" sz="1600" i="1" cap="none" dirty="0"/>
              <a:t>, N. O. (2021)</a:t>
            </a:r>
            <a:endParaRPr lang="en-US" sz="1600" i="1" cap="non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A841AB-EFA3-689E-CE00-7D289AA91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411" y="1241659"/>
            <a:ext cx="6320589" cy="561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8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394636"/>
            <a:ext cx="10364451" cy="1201541"/>
          </a:xfrm>
        </p:spPr>
        <p:txBody>
          <a:bodyPr>
            <a:normAutofit fontScale="90000"/>
          </a:bodyPr>
          <a:lstStyle/>
          <a:p>
            <a:r>
              <a:rPr lang="en-NG" sz="4800" b="1" dirty="0"/>
              <a:t>Prevalence of Rape and Domestic Violence in Nigeria</a:t>
            </a:r>
            <a:br>
              <a:rPr lang="en-NG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1722" y="1596176"/>
            <a:ext cx="6245015" cy="5261824"/>
          </a:xfrm>
        </p:spPr>
        <p:txBody>
          <a:bodyPr>
            <a:normAutofit fontScale="92500"/>
          </a:bodyPr>
          <a:lstStyle/>
          <a:p>
            <a:pPr lvl="0"/>
            <a:r>
              <a:rPr lang="en-NG" b="1" cap="none" dirty="0"/>
              <a:t>Statistics</a:t>
            </a:r>
            <a:r>
              <a:rPr lang="en-NG" cap="none" dirty="0"/>
              <a:t>:</a:t>
            </a:r>
          </a:p>
          <a:p>
            <a:pPr lvl="1"/>
            <a:r>
              <a:rPr lang="en-NG" sz="2000" cap="none" dirty="0"/>
              <a:t>UN reports: 1 in 4 Nigerian women aged 15-49 have experienced physical violence.</a:t>
            </a:r>
          </a:p>
          <a:p>
            <a:pPr lvl="1"/>
            <a:r>
              <a:rPr lang="en-NG" sz="2000" b="1" cap="none" dirty="0"/>
              <a:t>Underreporting</a:t>
            </a:r>
            <a:r>
              <a:rPr lang="en-NG" sz="2000" cap="none" dirty="0"/>
              <a:t>: many cases are not reported due to stigma, fear, or lack of trust in law enforcement.</a:t>
            </a:r>
          </a:p>
          <a:p>
            <a:pPr lvl="0"/>
            <a:r>
              <a:rPr lang="en-NG" b="1" cap="none" dirty="0"/>
              <a:t>Cultural context</a:t>
            </a:r>
            <a:r>
              <a:rPr lang="en-NG" cap="none" dirty="0"/>
              <a:t>:</a:t>
            </a:r>
          </a:p>
          <a:p>
            <a:pPr lvl="1"/>
            <a:r>
              <a:rPr lang="en-NG" sz="2000" b="1" cap="none" dirty="0"/>
              <a:t>Patriarchal society</a:t>
            </a:r>
            <a:r>
              <a:rPr lang="en-NG" sz="2000" cap="none" dirty="0"/>
              <a:t>: women are often viewed as subordinate, which contributes to violence against them.</a:t>
            </a:r>
          </a:p>
          <a:p>
            <a:pPr lvl="1"/>
            <a:r>
              <a:rPr lang="en-NG" sz="2000" b="1" cap="none" dirty="0"/>
              <a:t>Social acceptance</a:t>
            </a:r>
            <a:r>
              <a:rPr lang="en-NG" sz="2000" cap="none" dirty="0"/>
              <a:t>: domestic violence is sometimes normalized, with some considering it a “family issue.”</a:t>
            </a:r>
            <a:endParaRPr lang="en-GB" sz="2000" cap="none" dirty="0"/>
          </a:p>
          <a:p>
            <a:pPr marL="457200" lvl="1" indent="0">
              <a:buNone/>
            </a:pPr>
            <a:endParaRPr lang="en-NG" sz="2000" cap="none" dirty="0"/>
          </a:p>
          <a:p>
            <a:pPr marL="0" indent="0">
              <a:buNone/>
            </a:pPr>
            <a:r>
              <a:rPr lang="en-NG" sz="1600" i="1" cap="none" dirty="0" err="1"/>
              <a:t>Ogbonnaya</a:t>
            </a:r>
            <a:r>
              <a:rPr lang="en-NG" sz="1600" i="1" cap="none" dirty="0"/>
              <a:t>, I. N., Fawole, O. I., &amp; </a:t>
            </a:r>
            <a:r>
              <a:rPr lang="en-NG" sz="1600" i="1" cap="none" dirty="0" err="1"/>
              <a:t>Rizo</a:t>
            </a:r>
            <a:r>
              <a:rPr lang="en-NG" sz="1600" i="1" cap="none" dirty="0"/>
              <a:t>, C. F. (2021)</a:t>
            </a:r>
            <a:endParaRPr lang="en-GB" sz="1600" i="1" cap="none" dirty="0"/>
          </a:p>
          <a:p>
            <a:pPr marL="0" indent="0">
              <a:buNone/>
            </a:pPr>
            <a:r>
              <a:rPr lang="fi-FI" sz="1600" i="1" cap="none" dirty="0"/>
              <a:t>Mshelia, I. I. H. (2021). </a:t>
            </a:r>
            <a:endParaRPr lang="en-US" sz="1600" i="1" cap="non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85DE9A-D4FD-4F13-9B12-B106848A1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054" y="1596176"/>
            <a:ext cx="5694946" cy="526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08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en-NG" b="1" dirty="0"/>
              <a:t>Causes of Rape and Domestic Violence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1722" y="1414915"/>
            <a:ext cx="5775783" cy="544308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NG" sz="2400" b="1" cap="none" dirty="0"/>
              <a:t>Cultural norms</a:t>
            </a:r>
            <a:r>
              <a:rPr lang="en-NG" sz="2400" cap="none" dirty="0"/>
              <a:t>:</a:t>
            </a:r>
          </a:p>
          <a:p>
            <a:pPr lvl="1"/>
            <a:r>
              <a:rPr lang="en-NG" sz="2400" cap="none" dirty="0"/>
              <a:t>Traditional gender roles reinforce male dominance.</a:t>
            </a:r>
          </a:p>
          <a:p>
            <a:pPr lvl="1"/>
            <a:r>
              <a:rPr lang="en-NG" sz="2400" cap="none" dirty="0"/>
              <a:t>Bride price customs sometimes lead to the belief that women are property.</a:t>
            </a:r>
          </a:p>
          <a:p>
            <a:pPr lvl="0"/>
            <a:r>
              <a:rPr lang="en-NG" sz="2400" b="1" cap="none" dirty="0"/>
              <a:t>Economic dependence</a:t>
            </a:r>
            <a:r>
              <a:rPr lang="en-GB" sz="2400" b="1" cap="none" dirty="0"/>
              <a:t> (Inequality)</a:t>
            </a:r>
            <a:r>
              <a:rPr lang="en-NG" sz="2400" cap="none" dirty="0"/>
              <a:t>:</a:t>
            </a:r>
          </a:p>
          <a:p>
            <a:pPr lvl="1"/>
            <a:r>
              <a:rPr lang="en-NG" sz="2400" cap="none" dirty="0"/>
              <a:t>Women’s financial reliance on men can make it difficult to leave abusive relationships.</a:t>
            </a:r>
          </a:p>
          <a:p>
            <a:pPr lvl="0"/>
            <a:r>
              <a:rPr lang="en-NG" sz="2400" b="1" cap="none" dirty="0"/>
              <a:t>Weak law enforcement</a:t>
            </a:r>
            <a:r>
              <a:rPr lang="en-NG" sz="2400" cap="none" dirty="0"/>
              <a:t>:</a:t>
            </a:r>
          </a:p>
          <a:p>
            <a:pPr lvl="1"/>
            <a:r>
              <a:rPr lang="en-NG" sz="2400" cap="none" dirty="0"/>
              <a:t>Inconsistent or weak legal responses.</a:t>
            </a:r>
          </a:p>
          <a:p>
            <a:pPr lvl="1"/>
            <a:r>
              <a:rPr lang="en-NG" sz="2400" cap="none" dirty="0"/>
              <a:t>Few convictions for perpetrators of rape and domestic violence.</a:t>
            </a:r>
          </a:p>
          <a:p>
            <a:pPr lvl="0"/>
            <a:r>
              <a:rPr lang="en-NG" sz="2400" b="1" cap="none" dirty="0"/>
              <a:t>Social stigma</a:t>
            </a:r>
            <a:r>
              <a:rPr lang="en-NG" sz="2400" cap="none" dirty="0"/>
              <a:t>:</a:t>
            </a:r>
          </a:p>
          <a:p>
            <a:pPr lvl="1"/>
            <a:r>
              <a:rPr lang="en-NG" sz="2400" cap="none" dirty="0"/>
              <a:t>Fear of shame and being ostracized prevents many victims from reporting.</a:t>
            </a:r>
          </a:p>
          <a:p>
            <a:pPr lvl="1"/>
            <a:r>
              <a:rPr lang="en-NG" sz="2400" b="1" cap="none" dirty="0"/>
              <a:t>Victim-blaming</a:t>
            </a:r>
            <a:r>
              <a:rPr lang="en-NG" sz="2400" cap="none" dirty="0"/>
              <a:t> is common, especially in cases of rape.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NG" i="1" cap="none" dirty="0" err="1"/>
              <a:t>Anifowose</a:t>
            </a:r>
            <a:r>
              <a:rPr lang="en-NG" i="1" cap="none" dirty="0"/>
              <a:t>, O. A. (2021)</a:t>
            </a:r>
            <a:endParaRPr lang="en-US" sz="2400" i="1" cap="non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627A253-401D-8F21-0DB0-1DBDFADCB6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415" y="1414915"/>
            <a:ext cx="6166585" cy="544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2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859" y="1"/>
            <a:ext cx="11278226" cy="856648"/>
          </a:xfrm>
        </p:spPr>
        <p:txBody>
          <a:bodyPr>
            <a:normAutofit/>
          </a:bodyPr>
          <a:lstStyle/>
          <a:p>
            <a:r>
              <a:rPr lang="en-GB" b="1" dirty="0"/>
              <a:t>Legal Framework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6EB8AFD-DABE-2909-699A-8CF78D7FDD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60396"/>
            <a:ext cx="10363826" cy="600616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iolence </a:t>
            </a:r>
            <a:r>
              <a:rPr lang="en-GB" sz="1800" b="1" kern="1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gainst </a:t>
            </a:r>
            <a:r>
              <a:rPr lang="en-GB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ersons (</a:t>
            </a:r>
            <a:r>
              <a:rPr lang="en-GB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rohibition) </a:t>
            </a:r>
            <a:r>
              <a:rPr lang="en-GB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ct, 2015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G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federal law criminalizing domestic violence, rape, and other forms of abuse.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G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Provides for protection orders and punishments for offenders.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G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However, enforcement is weak, and some states have not domesticated the law.</a:t>
            </a:r>
            <a:endParaRPr lang="en-GB" kern="1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914400" algn="l"/>
              </a:tabLst>
            </a:pPr>
            <a:endParaRPr lang="en-NG" kern="1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 </a:t>
            </a:r>
            <a:r>
              <a:rPr lang="en-GB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ights </a:t>
            </a:r>
            <a:r>
              <a:rPr lang="en-GB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G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Includes provisions to protect minors from abuse, though it has been adopted unevenly across states.</a:t>
            </a:r>
            <a:endParaRPr lang="en-GB" kern="1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914400" algn="l"/>
              </a:tabLst>
            </a:pPr>
            <a:endParaRPr lang="en-NG" kern="1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Challenges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G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Inadequate legal awareness among women.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G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Corruption and poor response from law enforcement.</a:t>
            </a:r>
            <a:endParaRPr lang="en-GB" kern="1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914400" algn="l"/>
              </a:tabLst>
            </a:pPr>
            <a:endParaRPr lang="en-NG" kern="1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18 out of 36 </a:t>
            </a:r>
            <a:r>
              <a:rPr lang="en-GB" sz="1800" kern="1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igerian states have adopted the </a:t>
            </a:r>
            <a:r>
              <a:rPr lang="en-GB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VAPP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b="1" kern="1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meaning over half of Nigerian women are not fully protected by this federal law.</a:t>
            </a:r>
            <a:endParaRPr lang="en-GB" sz="1800" kern="1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NG" sz="1800" kern="1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 </a:t>
            </a:r>
            <a:r>
              <a:rPr lang="en-GB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VAPP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NG" sz="1800" b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provides life imprisonment for rape and up to 5 years for domestic violence offen</a:t>
            </a:r>
            <a:r>
              <a:rPr lang="en-GB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es.</a:t>
            </a:r>
          </a:p>
          <a:p>
            <a:pPr marL="0" indent="0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-apple-system"/>
              </a:rPr>
              <a:t>CASE STUDY: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-apple-system"/>
              </a:rPr>
              <a:t>A Nigerian Police officer reportedly rapes a 16 year old girl till she lost consciousness, inside the police station in South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-apple-system"/>
              </a:rPr>
              <a:t>Ibie</a:t>
            </a:r>
            <a:r>
              <a:rPr lang="en-GB" b="0" i="0" dirty="0">
                <a:solidFill>
                  <a:srgbClr val="000000"/>
                </a:solidFill>
                <a:effectLst/>
                <a:latin typeface="-apple-system"/>
              </a:rPr>
              <a:t> Edo State OF Nigeria. </a:t>
            </a:r>
            <a:r>
              <a:rPr lang="en-GB" sz="1000" b="1" i="0" dirty="0">
                <a:solidFill>
                  <a:srgbClr val="000000"/>
                </a:solidFill>
                <a:effectLst/>
                <a:latin typeface="-apple-system"/>
              </a:rPr>
              <a:t>https://dailytrust.com/how-sergeant-raped-teenage-suspect-inside-edo-police-station/</a:t>
            </a:r>
          </a:p>
          <a:p>
            <a:pPr marL="0" indent="0">
              <a:buNone/>
            </a:pPr>
            <a:r>
              <a:rPr lang="en-NG" sz="1600" i="1" cap="none" dirty="0" err="1"/>
              <a:t>Bature</a:t>
            </a:r>
            <a:r>
              <a:rPr lang="en-NG" sz="1600" i="1" cap="none" dirty="0"/>
              <a:t>, E. A. (2020)</a:t>
            </a:r>
            <a:endParaRPr lang="en-US" sz="1600" i="1" cap="none" dirty="0"/>
          </a:p>
          <a:p>
            <a:pPr marL="0" indent="0">
              <a:buNone/>
            </a:pPr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72279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790D6C-C826-A3B8-B4CE-49DF3EF20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56047-C56B-9949-0E2D-D998A5BE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"/>
            <a:ext cx="10364451" cy="1337912"/>
          </a:xfrm>
        </p:spPr>
        <p:txBody>
          <a:bodyPr>
            <a:normAutofit/>
          </a:bodyPr>
          <a:lstStyle/>
          <a:p>
            <a:r>
              <a:rPr lang="en-NG" b="1" dirty="0"/>
              <a:t>Role of the Media and Societal Response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FF2FD-978A-856A-50D3-D684B8F984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1722" y="1337912"/>
            <a:ext cx="5775783" cy="5520088"/>
          </a:xfrm>
        </p:spPr>
        <p:txBody>
          <a:bodyPr>
            <a:normAutofit/>
          </a:bodyPr>
          <a:lstStyle/>
          <a:p>
            <a:pPr lvl="0"/>
            <a:r>
              <a:rPr lang="en-NG" sz="1600" b="1" cap="none" dirty="0" err="1"/>
              <a:t>Ngos</a:t>
            </a:r>
            <a:r>
              <a:rPr lang="en-NG" sz="1600" b="1" cap="none" dirty="0"/>
              <a:t> and civil society</a:t>
            </a:r>
            <a:r>
              <a:rPr lang="en-NG" sz="1600" cap="none" dirty="0"/>
              <a:t>:</a:t>
            </a:r>
          </a:p>
          <a:p>
            <a:pPr lvl="1"/>
            <a:r>
              <a:rPr lang="en-NG" sz="1600" cap="none" dirty="0"/>
              <a:t>Organizations like </a:t>
            </a:r>
            <a:r>
              <a:rPr lang="en-GB" sz="1600" b="1" cap="none" dirty="0"/>
              <a:t>M</a:t>
            </a:r>
            <a:r>
              <a:rPr lang="en-NG" sz="1600" b="1" cap="none" dirty="0" err="1"/>
              <a:t>irabel</a:t>
            </a:r>
            <a:r>
              <a:rPr lang="en-NG" sz="1600" b="1" cap="none" dirty="0"/>
              <a:t> </a:t>
            </a:r>
            <a:r>
              <a:rPr lang="en-GB" sz="1600" b="1" cap="none" dirty="0"/>
              <a:t>C</a:t>
            </a:r>
            <a:r>
              <a:rPr lang="en-NG" sz="1600" b="1" cap="none" dirty="0"/>
              <a:t>entre</a:t>
            </a:r>
            <a:r>
              <a:rPr lang="en-NG" sz="1600" cap="none" dirty="0"/>
              <a:t> provide support to victims of rape and domestic violence.</a:t>
            </a:r>
          </a:p>
          <a:p>
            <a:pPr lvl="1"/>
            <a:r>
              <a:rPr lang="en-NG" sz="1600" cap="none" dirty="0"/>
              <a:t>Shelters, legal aid, </a:t>
            </a:r>
            <a:r>
              <a:rPr lang="en-NG" sz="1600" cap="none" dirty="0" err="1"/>
              <a:t>counseling</a:t>
            </a:r>
            <a:r>
              <a:rPr lang="en-NG" sz="1600" cap="none" dirty="0"/>
              <a:t> services, and advocacy for legal reform.</a:t>
            </a:r>
          </a:p>
          <a:p>
            <a:pPr lvl="0"/>
            <a:r>
              <a:rPr lang="en-NG" sz="1600" b="1" cap="none" dirty="0"/>
              <a:t>Recent campaigns</a:t>
            </a:r>
            <a:r>
              <a:rPr lang="en-NG" sz="1600" cap="none" dirty="0"/>
              <a:t>:</a:t>
            </a:r>
          </a:p>
          <a:p>
            <a:pPr lvl="1"/>
            <a:r>
              <a:rPr lang="en-NG" sz="1600" cap="none" dirty="0"/>
              <a:t>#Saynotorape and #enddomesticviolence social media movements raise awareness.</a:t>
            </a:r>
          </a:p>
          <a:p>
            <a:pPr lvl="1"/>
            <a:r>
              <a:rPr lang="en-NG" sz="1600" cap="none" dirty="0"/>
              <a:t>Increased public out</a:t>
            </a:r>
            <a:r>
              <a:rPr lang="en-GB" sz="1600" cap="none" dirty="0"/>
              <a:t>-</a:t>
            </a:r>
            <a:r>
              <a:rPr lang="en-NG" sz="1600" cap="none" dirty="0"/>
              <a:t>cry has led to government action, though progress is slow.</a:t>
            </a:r>
            <a:endParaRPr lang="en-GB" sz="1600" cap="none" dirty="0"/>
          </a:p>
          <a:p>
            <a:pPr marL="457200" lvl="1" indent="0">
              <a:buNone/>
            </a:pPr>
            <a:endParaRPr lang="en-NG" sz="1600" cap="none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NG" sz="1600" cap="none" dirty="0"/>
              <a:t>The </a:t>
            </a:r>
            <a:r>
              <a:rPr lang="en-GB" sz="1600" b="1" cap="none" dirty="0"/>
              <a:t>M</a:t>
            </a:r>
            <a:r>
              <a:rPr lang="en-NG" sz="1600" b="1" cap="none" dirty="0" err="1"/>
              <a:t>irabel</a:t>
            </a:r>
            <a:r>
              <a:rPr lang="en-NG" sz="1600" b="1" cap="none" dirty="0"/>
              <a:t> centre</a:t>
            </a:r>
            <a:r>
              <a:rPr lang="en-NG" sz="1600" cap="none" dirty="0"/>
              <a:t>, Nigeria's first sexual assault referral center, has provided medical and </a:t>
            </a:r>
            <a:r>
              <a:rPr lang="en-NG" sz="1600" cap="none" dirty="0" err="1"/>
              <a:t>counseling</a:t>
            </a:r>
            <a:r>
              <a:rPr lang="en-NG" sz="1600" cap="none" dirty="0"/>
              <a:t> services to over 7,000 rape survivors since 2013.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BC9A7E-E2AB-0EAE-3D6F-83FC8F1EE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79" y="1337912"/>
            <a:ext cx="5646821" cy="552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7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FA382-9DFE-233D-D1D5-600A36332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33281"/>
          </a:xfrm>
        </p:spPr>
        <p:txBody>
          <a:bodyPr/>
          <a:lstStyle/>
          <a:p>
            <a:r>
              <a:rPr lang="en-GB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OCTOBER</a:t>
            </a:r>
            <a:endParaRPr lang="en-NG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887978-9E62-B9FE-A73F-EC78117B25C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46" y="1751798"/>
            <a:ext cx="10537080" cy="5106201"/>
          </a:xfrm>
        </p:spPr>
      </p:pic>
    </p:spTree>
    <p:extLst>
      <p:ext uri="{BB962C8B-B14F-4D97-AF65-F5344CB8AC3E}">
        <p14:creationId xmlns:p14="http://schemas.microsoft.com/office/powerpoint/2010/main" val="483106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D5B8C-F6AF-7A56-D93F-B243F00E0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6EAD-0041-2B3B-1559-36BED5FC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33281"/>
          </a:xfrm>
        </p:spPr>
        <p:txBody>
          <a:bodyPr/>
          <a:lstStyle/>
          <a:p>
            <a:r>
              <a:rPr lang="en-GB" b="1" i="1" dirty="0"/>
              <a:t>References</a:t>
            </a:r>
            <a:endParaRPr lang="en-NG" b="1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05779-5A87-8699-4D77-7271FEA16E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51798"/>
            <a:ext cx="10363826" cy="510620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Igbolekwu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O.,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Arusukwu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O., Nwogu, J. N.,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Rasak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B.,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Asamu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&amp;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Osueke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N. O. (2021). Domestic violence against women in the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nigerian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rural context.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international women's studies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(1), 226-245.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Ogbonnaya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N., Fawole, O. I., &amp;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Rizo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F. (2021). Domestic violence and sexual assault service providers’ perspectives on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nigerian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immigrants’ domestic violence experiences.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Violence against women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(12-13), 2255-2272.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Bature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 A. (2020). Gender, culture and domestic violence: interrogating the criminal and penal code in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nigeria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NIU journal of humanities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(4), 145-154.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Anifowose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o. A. (2021). Ethical assessment of women and violence in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nigeria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NIU journal of humanities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(4), 129-138.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Mshelia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I. H. (2021). Gender based violence and violence against women in </a:t>
            </a:r>
            <a:r>
              <a:rPr lang="en-NG" sz="1800" kern="1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nigeria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 sociological analysis.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journal of research and innovation in social science (IJRISS)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NG" sz="1800" i="1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NG" sz="1800" kern="100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(8).</a:t>
            </a:r>
          </a:p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755273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108979-DB83-E2F5-EF08-06BF1B4A6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4DF75-92B9-2EDB-BCA6-3DDB15DBC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5251"/>
          </a:xfrm>
        </p:spPr>
        <p:txBody>
          <a:bodyPr>
            <a:normAutofit fontScale="90000"/>
          </a:bodyPr>
          <a:lstStyle/>
          <a:p>
            <a:endParaRPr lang="en-NG" b="1" i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6C6DD44-0BF7-2B7E-0961-3E0C307253B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6625491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213</TotalTime>
  <Words>827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-apple-system</vt:lpstr>
      <vt:lpstr>Arial</vt:lpstr>
      <vt:lpstr>Arial Narrow</vt:lpstr>
      <vt:lpstr>Calibri</vt:lpstr>
      <vt:lpstr>Courier New</vt:lpstr>
      <vt:lpstr>Symbol</vt:lpstr>
      <vt:lpstr>Tw Cen MT</vt:lpstr>
      <vt:lpstr>Droplet</vt:lpstr>
      <vt:lpstr> Rape and Domestic Violence Against Women in Nigeria: silence</vt:lpstr>
      <vt:lpstr>Overview </vt:lpstr>
      <vt:lpstr>Prevalence of Rape and Domestic Violence in Nigeria </vt:lpstr>
      <vt:lpstr>Causes of Rape and Domestic Violence</vt:lpstr>
      <vt:lpstr>Legal Framework</vt:lpstr>
      <vt:lpstr>Role of the Media and Societal Response</vt:lpstr>
      <vt:lpstr>OCTOBER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based practise</dc:title>
  <dc:creator>Microsoft account</dc:creator>
  <cp:lastModifiedBy>nkoyo majebi</cp:lastModifiedBy>
  <cp:revision>17</cp:revision>
  <dcterms:created xsi:type="dcterms:W3CDTF">2024-04-21T16:05:47Z</dcterms:created>
  <dcterms:modified xsi:type="dcterms:W3CDTF">2024-10-25T02:50:03Z</dcterms:modified>
</cp:coreProperties>
</file>